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95" r:id="rId4"/>
    <p:sldId id="257" r:id="rId5"/>
    <p:sldId id="283" r:id="rId6"/>
    <p:sldId id="287" r:id="rId7"/>
    <p:sldId id="258" r:id="rId8"/>
    <p:sldId id="272" r:id="rId9"/>
    <p:sldId id="268" r:id="rId10"/>
    <p:sldId id="259" r:id="rId11"/>
    <p:sldId id="273" r:id="rId12"/>
    <p:sldId id="267" r:id="rId13"/>
    <p:sldId id="277" r:id="rId14"/>
    <p:sldId id="261" r:id="rId15"/>
    <p:sldId id="278" r:id="rId16"/>
    <p:sldId id="282" r:id="rId17"/>
    <p:sldId id="280" r:id="rId18"/>
    <p:sldId id="281" r:id="rId19"/>
    <p:sldId id="260" r:id="rId20"/>
    <p:sldId id="269" r:id="rId21"/>
    <p:sldId id="284" r:id="rId22"/>
    <p:sldId id="275" r:id="rId23"/>
    <p:sldId id="271" r:id="rId24"/>
    <p:sldId id="262" r:id="rId25"/>
    <p:sldId id="263" r:id="rId26"/>
    <p:sldId id="270" r:id="rId27"/>
    <p:sldId id="286" r:id="rId28"/>
    <p:sldId id="264" r:id="rId29"/>
    <p:sldId id="265" r:id="rId30"/>
    <p:sldId id="276" r:id="rId31"/>
    <p:sldId id="288" r:id="rId32"/>
    <p:sldId id="289" r:id="rId33"/>
    <p:sldId id="290" r:id="rId34"/>
    <p:sldId id="292" r:id="rId35"/>
    <p:sldId id="293" r:id="rId36"/>
    <p:sldId id="291" r:id="rId37"/>
    <p:sldId id="294" r:id="rId38"/>
    <p:sldId id="266" r:id="rId39"/>
    <p:sldId id="296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FFB84-FCCD-4450-A05B-B357A098D591}" v="30" dt="2022-05-31T21:20:04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456" y="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C583-0DBC-E2D0-0FA4-092C7BA0E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31E84-AE8F-B114-0FBC-503AAA4A7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DD1D-90B0-A1D8-C93E-ECB45E57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7CB59-C298-9E65-7486-AA2305C7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57E93-C733-5B48-4BCE-89F6CFA0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326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4B38-3B39-97D4-13D1-889CC155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7EC17-C1F1-337B-8863-17A6C0683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39EAC-0C46-E0EB-FA94-3A65C36E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2657D-8D6D-FCFA-FC55-A60F1891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2033A-5753-4081-847E-9FFC2D2C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59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B4333-AB97-9BC6-8737-F72A58749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73230-E99D-B372-DE28-F66D624E7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F271B-1D13-5D3A-685E-4204AF85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00035-79B2-065B-B92E-EDE84482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35994-1C2B-75B0-6BE3-FC1AE4D5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763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BACE-72C7-5D5C-999B-09B4F61A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098CF-495B-B3B4-2534-44B44A015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4970B-C3A5-8953-FC61-5624F068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CF41B-C1F4-3403-384E-849F6CF9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554D-00AD-6360-832E-6B248136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919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2A65-B2CF-8744-01E9-8D0A60D7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5E04C-C5C4-3C3A-3843-0B84E2FE0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81D69-A3F2-8598-9955-3638F69A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CE1C4-95D2-614F-6B66-D8753716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614A2-B6A3-49B7-281C-6D18F497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667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0B53-6DF6-C6EB-8C2C-288AD295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1BA7A-66BE-F5A8-C3AD-ABBAA1ED5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E7712-8752-B0E0-0053-DA953EEC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2A654-C610-BFFC-405A-28D723DE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38F68-B9C7-E786-3CDD-04055C23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C898A-9C7B-39D9-1743-13733965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002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FCEE-6F49-9FED-F3D8-2136C825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9E022-8860-7A74-CFA2-96854AA22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BD415-3D59-96FA-4524-612F74B27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AF948-AC65-CBD5-90ED-7C35268C0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29B94-A153-80C9-728F-6725F9EDF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8C0891-5CE6-6480-2F55-6CF71B0C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77995-D23C-12B6-643E-850F14CD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31E8D-D619-8E60-DD08-33E8450E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301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0572-5E6E-6291-3F49-419A81DB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0D7CDE-F066-ECAB-B52D-18693A6B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DFF02-F2CC-FBEA-3416-8D34D14E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31A71-A8B5-F576-1ED0-604A9617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9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1176B-4BBC-7639-5CEA-F80B424F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8D159-DE18-EB26-3576-CD2000C3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069A9-23B1-40CE-572E-02AF6FF8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929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4456-8A44-5476-8D59-B36C4A53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79B1D-D562-7F31-9C14-656D43E00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4A2EE-0ABD-CA46-B03E-FCC1566E5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B42A2-6665-53E7-895C-83B0A586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CC1B9-D15C-5A7E-2708-854B8385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5F7A3-CB21-E6A9-EDA0-873782F4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130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3205-D34D-D9F1-CDA1-C07C2929D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7280B2-BB60-8C18-13F6-4070203FC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0E4AC-BCAA-F829-3BE4-228F7F117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3D2DA-A393-D440-E1C3-E1C944E8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4D152-AB4F-B660-8F00-3B46D1DE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688AC-BA02-2285-08A3-956E2A50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03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F7B95-9CC7-A6F4-32E2-9DB5F6B3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CB7A8-99C9-64E3-1092-2A2F3992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6C8A0-0525-6DE2-2236-F761F565E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6829-281E-4121-AA1D-C4A49F4846FE}" type="datetimeFigureOut">
              <a:rPr lang="en-DE" smtClean="0"/>
              <a:t>02/06/2022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B7875-7112-428E-AD54-ED05D7A0F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2ACAB-0701-F8AC-EB9D-538C23E8E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B9640-0297-4BAC-8E2A-6E1BBDBE25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533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273C-C468-99D0-3FDD-AE8250793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Internet of Hams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71F01-53C8-007D-57C0-D4D0BDD13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>
                <a:latin typeface="+mj-lt"/>
              </a:rPr>
              <a:t>Or</a:t>
            </a:r>
            <a:r>
              <a:rPr lang="de-DE" dirty="0">
                <a:latin typeface="+mj-lt"/>
              </a:rPr>
              <a:t>: </a:t>
            </a:r>
            <a:r>
              <a:rPr lang="de-DE" dirty="0" err="1">
                <a:latin typeface="+mj-lt"/>
              </a:rPr>
              <a:t>Everything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is</a:t>
            </a:r>
            <a:r>
              <a:rPr lang="de-DE" dirty="0">
                <a:latin typeface="+mj-lt"/>
              </a:rPr>
              <a:t> IoT (</a:t>
            </a:r>
            <a:r>
              <a:rPr lang="de-DE" dirty="0" err="1">
                <a:latin typeface="+mj-lt"/>
              </a:rPr>
              <a:t>if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are</a:t>
            </a:r>
            <a:r>
              <a:rPr lang="de-DE" dirty="0">
                <a:latin typeface="+mj-lt"/>
              </a:rPr>
              <a:t> </a:t>
            </a:r>
            <a:r>
              <a:rPr lang="de-DE" strike="sngStrike" dirty="0">
                <a:latin typeface="+mj-lt"/>
              </a:rPr>
              <a:t>brave</a:t>
            </a:r>
            <a:r>
              <a:rPr lang="de-DE" dirty="0">
                <a:latin typeface="+mj-lt"/>
              </a:rPr>
              <a:t> crazy </a:t>
            </a:r>
            <a:r>
              <a:rPr lang="de-DE" dirty="0" err="1">
                <a:latin typeface="+mj-lt"/>
              </a:rPr>
              <a:t>enough</a:t>
            </a:r>
            <a:r>
              <a:rPr lang="de-DE" dirty="0">
                <a:latin typeface="+mj-lt"/>
              </a:rPr>
              <a:t>)</a:t>
            </a:r>
            <a:endParaRPr lang="en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270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F00D600F-455E-A244-05CD-7E70DC5A5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2" b="263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D341A-3B1F-D3B7-32AE-51B5FDBA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IoT </a:t>
            </a:r>
            <a:r>
              <a:rPr lang="de-DE" dirty="0" err="1"/>
              <a:t>lesson</a:t>
            </a:r>
            <a:r>
              <a:rPr lang="de-DE" dirty="0"/>
              <a:t> 1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6">
            <a:extLst>
              <a:ext uri="{FF2B5EF4-FFF2-40B4-BE49-F238E27FC236}">
                <a16:creationId xmlns:a16="http://schemas.microsoft.com/office/drawing/2014/main" id="{5B38FBCA-72B2-9EB9-2A69-C7FA210B8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25838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143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ree, outdoor, plant, park&#10;&#10;Description automatically generated">
            <a:extLst>
              <a:ext uri="{FF2B5EF4-FFF2-40B4-BE49-F238E27FC236}">
                <a16:creationId xmlns:a16="http://schemas.microsoft.com/office/drawing/2014/main" id="{2D76FFAA-175B-9609-8841-62129948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2DC1D-500C-B6D6-EADC-41489BDE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3700"/>
              <a:t>Make sure your sensors match your environment</a:t>
            </a:r>
            <a:endParaRPr lang="en-DE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3315-FA08-C219-50FF-9B050D165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Normal PCB </a:t>
            </a:r>
            <a:r>
              <a:rPr lang="de-DE" sz="3200" dirty="0" err="1"/>
              <a:t>have</a:t>
            </a:r>
            <a:r>
              <a:rPr lang="de-DE" sz="3200" dirty="0"/>
              <a:t> 110°C </a:t>
            </a:r>
            <a:r>
              <a:rPr lang="de-DE" sz="3200" dirty="0" err="1"/>
              <a:t>as</a:t>
            </a:r>
            <a:r>
              <a:rPr lang="de-DE" sz="3200" dirty="0"/>
              <a:t> </a:t>
            </a:r>
            <a:r>
              <a:rPr lang="de-DE" sz="3200" dirty="0" err="1"/>
              <a:t>max</a:t>
            </a:r>
            <a:r>
              <a:rPr lang="de-DE" sz="3200" dirty="0"/>
              <a:t> </a:t>
            </a:r>
            <a:r>
              <a:rPr lang="de-DE" sz="3200" dirty="0" err="1"/>
              <a:t>operating</a:t>
            </a:r>
            <a:r>
              <a:rPr lang="de-DE" sz="3200" dirty="0"/>
              <a:t> </a:t>
            </a:r>
            <a:r>
              <a:rPr lang="de-DE" sz="3200" dirty="0" err="1"/>
              <a:t>temperature</a:t>
            </a: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High </a:t>
            </a:r>
            <a:r>
              <a:rPr lang="de-DE" sz="3200" dirty="0" err="1"/>
              <a:t>temperature</a:t>
            </a:r>
            <a:r>
              <a:rPr lang="de-DE" sz="3200" dirty="0"/>
              <a:t> PCBs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operated</a:t>
            </a:r>
            <a:r>
              <a:rPr lang="de-DE" sz="3200" dirty="0"/>
              <a:t> </a:t>
            </a:r>
            <a:r>
              <a:rPr lang="de-DE" sz="3200" dirty="0" err="1"/>
              <a:t>up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135°C.</a:t>
            </a:r>
          </a:p>
        </p:txBody>
      </p:sp>
    </p:spTree>
    <p:extLst>
      <p:ext uri="{BB962C8B-B14F-4D97-AF65-F5344CB8AC3E}">
        <p14:creationId xmlns:p14="http://schemas.microsoft.com/office/powerpoint/2010/main" val="374826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631D-1CD1-2B56-E9F8-F1F905EE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11800" cy="1730375"/>
          </a:xfrm>
        </p:spPr>
        <p:txBody>
          <a:bodyPr/>
          <a:lstStyle/>
          <a:p>
            <a:r>
              <a:rPr lang="de-DE" dirty="0" err="1"/>
              <a:t>Detour</a:t>
            </a:r>
            <a:r>
              <a:rPr lang="de-DE" dirty="0"/>
              <a:t>: Sensor design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5D7B-0F40-2690-B291-DDBF26DD0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599"/>
            <a:ext cx="5511800" cy="3662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000" b="1" dirty="0"/>
              <a:t>Problem</a:t>
            </a:r>
            <a:r>
              <a:rPr lang="de-DE" sz="3000" dirty="0"/>
              <a:t>: Sensor </a:t>
            </a:r>
            <a:r>
              <a:rPr lang="de-DE" sz="3000" dirty="0" err="1"/>
              <a:t>reporting</a:t>
            </a:r>
            <a:r>
              <a:rPr lang="de-DE" sz="3000" dirty="0"/>
              <a:t> </a:t>
            </a:r>
            <a:r>
              <a:rPr lang="de-DE" sz="3000" dirty="0" err="1"/>
              <a:t>too</a:t>
            </a:r>
            <a:r>
              <a:rPr lang="de-DE" sz="3000" dirty="0"/>
              <a:t> high </a:t>
            </a:r>
            <a:r>
              <a:rPr lang="de-DE" sz="3000" dirty="0" err="1"/>
              <a:t>temperatures</a:t>
            </a:r>
            <a:endParaRPr lang="en-DE" sz="3000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EC1867C-4FFF-7378-C8E8-AE873409A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00" y="0"/>
            <a:ext cx="537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71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397E1-9511-5373-C456-D1E1944C4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3" t="26915" r="6989" b="504"/>
          <a:stretch/>
        </p:blipFill>
        <p:spPr>
          <a:xfrm>
            <a:off x="-190500" y="0"/>
            <a:ext cx="55118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0AEE8B-B3EB-0EB5-59C8-8B090EF56FFB}"/>
              </a:ext>
            </a:extLst>
          </p:cNvPr>
          <p:cNvSpPr txBox="1">
            <a:spLocks/>
          </p:cNvSpPr>
          <p:nvPr/>
        </p:nvSpPr>
        <p:spPr>
          <a:xfrm>
            <a:off x="5994400" y="517525"/>
            <a:ext cx="5511800" cy="1730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Detour</a:t>
            </a:r>
            <a:r>
              <a:rPr lang="de-DE" dirty="0"/>
              <a:t>: Sensor design</a:t>
            </a:r>
            <a:endParaRPr lang="en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014B57-D524-5F04-25B5-1CF581F7D500}"/>
              </a:ext>
            </a:extLst>
          </p:cNvPr>
          <p:cNvSpPr txBox="1">
            <a:spLocks/>
          </p:cNvSpPr>
          <p:nvPr/>
        </p:nvSpPr>
        <p:spPr>
          <a:xfrm>
            <a:off x="5994400" y="2666999"/>
            <a:ext cx="5511800" cy="366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000" b="1" dirty="0" err="1"/>
              <a:t>Cause</a:t>
            </a:r>
            <a:r>
              <a:rPr lang="de-DE" sz="3000" dirty="0"/>
              <a:t>: Gas </a:t>
            </a:r>
            <a:r>
              <a:rPr lang="de-DE" sz="3000" dirty="0" err="1"/>
              <a:t>sensor</a:t>
            </a:r>
            <a:r>
              <a:rPr lang="de-DE" sz="3000" dirty="0"/>
              <a:t> </a:t>
            </a:r>
            <a:r>
              <a:rPr lang="de-DE" sz="3000" dirty="0" err="1"/>
              <a:t>heats</a:t>
            </a:r>
            <a:r>
              <a:rPr lang="de-DE" sz="3000" dirty="0"/>
              <a:t> </a:t>
            </a:r>
            <a:r>
              <a:rPr lang="de-DE" sz="3000" dirty="0" err="1"/>
              <a:t>up</a:t>
            </a:r>
            <a:r>
              <a:rPr lang="de-DE" sz="3000" dirty="0"/>
              <a:t> and </a:t>
            </a:r>
            <a:r>
              <a:rPr lang="de-DE" sz="3000" dirty="0" err="1"/>
              <a:t>sits</a:t>
            </a:r>
            <a:r>
              <a:rPr lang="de-DE" sz="3000" dirty="0"/>
              <a:t> </a:t>
            </a:r>
            <a:r>
              <a:rPr lang="de-DE" sz="3000" dirty="0" err="1"/>
              <a:t>right</a:t>
            </a:r>
            <a:r>
              <a:rPr lang="de-DE" sz="3000" dirty="0"/>
              <a:t> </a:t>
            </a:r>
            <a:r>
              <a:rPr lang="de-DE" sz="3000" dirty="0" err="1"/>
              <a:t>next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temperature</a:t>
            </a:r>
            <a:r>
              <a:rPr lang="de-DE" sz="3000" dirty="0"/>
              <a:t> </a:t>
            </a:r>
            <a:r>
              <a:rPr lang="de-DE" sz="3000" dirty="0" err="1"/>
              <a:t>sensor</a:t>
            </a:r>
            <a:r>
              <a:rPr lang="de-DE" sz="30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3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 dirty="0"/>
              <a:t>Solution</a:t>
            </a:r>
            <a:r>
              <a:rPr lang="en-US" sz="3000" dirty="0"/>
              <a:t>: Soldering…</a:t>
            </a:r>
            <a:endParaRPr lang="en-DE" sz="3000" dirty="0"/>
          </a:p>
        </p:txBody>
      </p:sp>
    </p:spTree>
    <p:extLst>
      <p:ext uri="{BB962C8B-B14F-4D97-AF65-F5344CB8AC3E}">
        <p14:creationId xmlns:p14="http://schemas.microsoft.com/office/powerpoint/2010/main" val="405174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key&#10;&#10;Description automatically generated with low confidence">
            <a:extLst>
              <a:ext uri="{FF2B5EF4-FFF2-40B4-BE49-F238E27FC236}">
                <a16:creationId xmlns:a16="http://schemas.microsoft.com/office/drawing/2014/main" id="{07752E93-82B7-F937-63C3-6C12E381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 b="113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D714-07FC-8E13-F73C-5B3FCE14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 for </a:t>
            </a:r>
            <a:r>
              <a:rPr lang="de-DE" dirty="0" err="1"/>
              <a:t>smoking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167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A49D-9292-D7AA-49A7-DCFE5691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Smoke </a:t>
            </a:r>
            <a:r>
              <a:rPr lang="de-DE" dirty="0" err="1"/>
              <a:t>gun</a:t>
            </a:r>
            <a:endParaRPr lang="en-DE" dirty="0"/>
          </a:p>
        </p:txBody>
      </p:sp>
      <p:pic>
        <p:nvPicPr>
          <p:cNvPr id="1028" name="Picture 4" descr="Breville BSM600SIL Smoking Gun Food Smoker, Silber: Amazon.de: Garten">
            <a:extLst>
              <a:ext uri="{FF2B5EF4-FFF2-40B4-BE49-F238E27FC236}">
                <a16:creationId xmlns:a16="http://schemas.microsoft.com/office/drawing/2014/main" id="{20147AE1-3C5B-2EB9-6572-414A66B44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5" y="1556942"/>
            <a:ext cx="7045325" cy="456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09A9E-2A0F-1AE0-7372-D031F35B1AB6}"/>
              </a:ext>
            </a:extLst>
          </p:cNvPr>
          <p:cNvSpPr txBox="1"/>
          <p:nvPr/>
        </p:nvSpPr>
        <p:spPr>
          <a:xfrm>
            <a:off x="838200" y="1955800"/>
            <a:ext cx="38757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Smokes for minutes</a:t>
            </a:r>
          </a:p>
          <a:p>
            <a:r>
              <a:rPr lang="en-US" sz="3600" dirty="0"/>
              <a:t>Cold smoke</a:t>
            </a:r>
          </a:p>
          <a:p>
            <a:r>
              <a:rPr lang="en-US" sz="3600" dirty="0"/>
              <a:t>Easy to use</a:t>
            </a:r>
          </a:p>
          <a:p>
            <a:r>
              <a:rPr lang="en-US" sz="3600" dirty="0"/>
              <a:t>Portable</a:t>
            </a:r>
          </a:p>
        </p:txBody>
      </p:sp>
    </p:spTree>
    <p:extLst>
      <p:ext uri="{BB962C8B-B14F-4D97-AF65-F5344CB8AC3E}">
        <p14:creationId xmlns:p14="http://schemas.microsoft.com/office/powerpoint/2010/main" val="1361217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A49D-9292-D7AA-49A7-DCFE5691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Smokebox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09A9E-2A0F-1AE0-7372-D031F35B1AB6}"/>
              </a:ext>
            </a:extLst>
          </p:cNvPr>
          <p:cNvSpPr txBox="1"/>
          <p:nvPr/>
        </p:nvSpPr>
        <p:spPr>
          <a:xfrm>
            <a:off x="838200" y="1955800"/>
            <a:ext cx="38133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Smokes for ~1 hour</a:t>
            </a:r>
          </a:p>
          <a:p>
            <a:r>
              <a:rPr lang="en-US" sz="3600" dirty="0"/>
              <a:t>Hot smoke</a:t>
            </a:r>
          </a:p>
          <a:p>
            <a:r>
              <a:rPr lang="en-US" sz="3600" dirty="0"/>
              <a:t>Easy to use in BBQ</a:t>
            </a:r>
          </a:p>
        </p:txBody>
      </p:sp>
      <p:pic>
        <p:nvPicPr>
          <p:cNvPr id="2050" name="Picture 2" descr="Räucherbox, Edelstahl Smokerbox für Gasgrill, Kohlegrill, Holzkohlegrills &amp;  Kugelgrill Raucherbox, Smoke Box Grill Räucherkasten Grillzubehör für  Feinste Raucharomen - Silber (Ohne BBQ Räucherchips) : Amazon.de: Garten">
            <a:extLst>
              <a:ext uri="{FF2B5EF4-FFF2-40B4-BE49-F238E27FC236}">
                <a16:creationId xmlns:a16="http://schemas.microsoft.com/office/drawing/2014/main" id="{AE659AD2-5E84-373D-6FEE-4FBFB845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74" y="365125"/>
            <a:ext cx="6032589" cy="62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18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C5A78E9F-CC8F-FDD5-070F-C200255D8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487CF-A0BB-073F-2E9C-39C9F9AF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FF37-2649-2FFA-9F90-0583F1F7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1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Hot smoke for several hours</a:t>
            </a:r>
          </a:p>
          <a:p>
            <a:pPr marL="0" indent="0">
              <a:buNone/>
            </a:pPr>
            <a:r>
              <a:rPr lang="en-US" sz="3600" dirty="0"/>
              <a:t>Cold smoke for up to 10 hours</a:t>
            </a:r>
          </a:p>
          <a:p>
            <a:pPr marL="0" indent="0">
              <a:buNone/>
            </a:pPr>
            <a:r>
              <a:rPr lang="en-US" sz="3600" dirty="0"/>
              <a:t>Not so portable</a:t>
            </a:r>
            <a:endParaRPr lang="en-DE" sz="3600" dirty="0"/>
          </a:p>
        </p:txBody>
      </p:sp>
      <p:pic>
        <p:nvPicPr>
          <p:cNvPr id="3076" name="Picture 4" descr="Smoking snail for cold smoking">
            <a:extLst>
              <a:ext uri="{FF2B5EF4-FFF2-40B4-BE49-F238E27FC236}">
                <a16:creationId xmlns:a16="http://schemas.microsoft.com/office/drawing/2014/main" id="{A1D2EA8C-FB70-A588-F86D-97E40A06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5" y="3796674"/>
            <a:ext cx="3003550" cy="19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512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EA98-728E-BB52-1008-2D58E06F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Sideburner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A125-4409-6F5C-60F9-EFE27AF8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8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Not portable at all</a:t>
            </a:r>
          </a:p>
          <a:p>
            <a:pPr marL="0" indent="0">
              <a:buNone/>
            </a:pPr>
            <a:r>
              <a:rPr lang="en-US" sz="3600" dirty="0"/>
              <a:t>Impressive </a:t>
            </a:r>
          </a:p>
          <a:p>
            <a:pPr marL="0" indent="0">
              <a:buNone/>
            </a:pPr>
            <a:r>
              <a:rPr lang="en-US" sz="3600" dirty="0"/>
              <a:t>Hot smoking for many hours</a:t>
            </a:r>
          </a:p>
          <a:p>
            <a:pPr marL="0" indent="0">
              <a:buNone/>
            </a:pPr>
            <a:r>
              <a:rPr lang="en-US" sz="3600" dirty="0"/>
              <a:t>No direct heat</a:t>
            </a:r>
            <a:endParaRPr lang="en-DE" sz="3600" dirty="0"/>
          </a:p>
        </p:txBody>
      </p:sp>
      <p:pic>
        <p:nvPicPr>
          <p:cNvPr id="4098" name="Picture 2" descr="I&amp;O BBQ® Smoker BBQ Grill Cajun &quot;PRO&quot; VORBESTELLERMODELL LIEFERUNG AB  20.6.2022 - Monster-Grill">
            <a:extLst>
              <a:ext uri="{FF2B5EF4-FFF2-40B4-BE49-F238E27FC236}">
                <a16:creationId xmlns:a16="http://schemas.microsoft.com/office/drawing/2014/main" id="{15D3942E-ECC8-5DE7-F5F7-B7E894857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raw meat on a wooden board&#10;&#10;Description automatically generated with low confidence">
            <a:extLst>
              <a:ext uri="{FF2B5EF4-FFF2-40B4-BE49-F238E27FC236}">
                <a16:creationId xmlns:a16="http://schemas.microsoft.com/office/drawing/2014/main" id="{FC13F687-DF01-9F0E-E4F5-A525D03354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7" b="3372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21D71-CDB5-BA11-97DC-ED7F9774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87800" cy="1899912"/>
          </a:xfrm>
        </p:spPr>
        <p:txBody>
          <a:bodyPr>
            <a:normAutofit/>
          </a:bodyPr>
          <a:lstStyle/>
          <a:p>
            <a:r>
              <a:rPr lang="de-DE" sz="4000" dirty="0"/>
              <a:t>2nd </a:t>
            </a:r>
            <a:r>
              <a:rPr lang="de-DE" sz="4000" dirty="0" err="1"/>
              <a:t>ingredient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/>
              <a:t>for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IoH</a:t>
            </a:r>
            <a:r>
              <a:rPr lang="de-DE" sz="4000" dirty="0"/>
              <a:t>: </a:t>
            </a:r>
            <a:br>
              <a:rPr lang="de-DE" sz="4000" dirty="0"/>
            </a:br>
            <a:r>
              <a:rPr lang="de-DE" sz="4000" dirty="0"/>
              <a:t>Time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82827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et of keys on a wood surface&#10;&#10;Description automatically generated with low confidence">
            <a:extLst>
              <a:ext uri="{FF2B5EF4-FFF2-40B4-BE49-F238E27FC236}">
                <a16:creationId xmlns:a16="http://schemas.microsoft.com/office/drawing/2014/main" id="{BBC85EF7-6ACD-BF06-BB7C-B47FB8F2E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" r="7332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D8FD7-879A-710D-DB51-D22C8890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2 Key learnings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425D6-6A01-3830-A024-27D8164F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4457700" cy="3742762"/>
          </a:xfrm>
        </p:spPr>
        <p:txBody>
          <a:bodyPr>
            <a:normAutofit/>
          </a:bodyPr>
          <a:lstStyle/>
          <a:p>
            <a:r>
              <a:rPr lang="en-US" sz="3000" dirty="0"/>
              <a:t>How is smoked food prepared</a:t>
            </a:r>
          </a:p>
          <a:p>
            <a:r>
              <a:rPr lang="en-US" sz="3000" dirty="0"/>
              <a:t>What should you consider in a successful IoT project</a:t>
            </a:r>
            <a:endParaRPr lang="en-DE" sz="3000" dirty="0"/>
          </a:p>
        </p:txBody>
      </p:sp>
    </p:spTree>
    <p:extLst>
      <p:ext uri="{BB962C8B-B14F-4D97-AF65-F5344CB8AC3E}">
        <p14:creationId xmlns:p14="http://schemas.microsoft.com/office/powerpoint/2010/main" val="1849952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EDF28-D15C-E2F1-01D7-43BBAC3A6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/>
              <a:t>Time </a:t>
            </a:r>
            <a:r>
              <a:rPr lang="de-DE" err="1"/>
              <a:t>matters</a:t>
            </a:r>
            <a:endParaRPr lang="en-DE" dirty="0"/>
          </a:p>
        </p:txBody>
      </p:sp>
      <p:pic>
        <p:nvPicPr>
          <p:cNvPr id="5" name="Content Placeholder 4" descr="A glass on a table&#10;&#10;Description automatically generated with low confidence">
            <a:extLst>
              <a:ext uri="{FF2B5EF4-FFF2-40B4-BE49-F238E27FC236}">
                <a16:creationId xmlns:a16="http://schemas.microsoft.com/office/drawing/2014/main" id="{11082F32-2F04-EADE-0FCE-E3F305450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9" r="-2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655028C-6D4F-1DED-8DAF-9EBE31D8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Time for </a:t>
            </a:r>
            <a:r>
              <a:rPr lang="de-DE" sz="3600" dirty="0" err="1"/>
              <a:t>brine</a:t>
            </a:r>
            <a:r>
              <a:rPr lang="de-DE" sz="3600" dirty="0"/>
              <a:t> 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enter</a:t>
            </a:r>
            <a:r>
              <a:rPr lang="de-DE" sz="3600" dirty="0"/>
              <a:t> and </a:t>
            </a:r>
            <a:r>
              <a:rPr lang="de-DE" sz="3600" dirty="0" err="1"/>
              <a:t>flavour</a:t>
            </a:r>
            <a:r>
              <a:rPr lang="de-DE" sz="3600" dirty="0"/>
              <a:t> </a:t>
            </a:r>
            <a:r>
              <a:rPr lang="de-DE" sz="3600" dirty="0" err="1"/>
              <a:t>meat</a:t>
            </a:r>
            <a:endParaRPr lang="de-DE" sz="3600" dirty="0"/>
          </a:p>
          <a:p>
            <a:pPr marL="0" indent="0">
              <a:buNone/>
            </a:pPr>
            <a:r>
              <a:rPr lang="de-DE" sz="3600" dirty="0"/>
              <a:t>Time for </a:t>
            </a:r>
            <a:r>
              <a:rPr lang="de-DE" sz="3600" dirty="0" err="1"/>
              <a:t>meat</a:t>
            </a:r>
            <a:r>
              <a:rPr lang="de-DE" sz="3600" dirty="0"/>
              <a:t> 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be</a:t>
            </a:r>
            <a:r>
              <a:rPr lang="de-DE" sz="3600" dirty="0"/>
              <a:t> </a:t>
            </a:r>
            <a:r>
              <a:rPr lang="de-DE" sz="3600" dirty="0" err="1"/>
              <a:t>smoked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037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D1130C48-7EA4-CF21-6599-EC3E11F57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89980" l="7697" r="94545">
                        <a14:foregroundMark x1="9667" y1="54869" x2="9667" y2="54869"/>
                        <a14:foregroundMark x1="14121" y1="44364" x2="9061" y2="56606"/>
                        <a14:foregroundMark x1="9061" y1="56606" x2="7697" y2="55556"/>
                        <a14:foregroundMark x1="90515" y1="35313" x2="94545" y2="56646"/>
                        <a14:foregroundMark x1="94545" y1="56646" x2="94455" y2="56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6913">
            <a:off x="6596495" y="1759641"/>
            <a:ext cx="6453909" cy="484043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BE5D1-91AF-924B-0F95-BA8DFC6D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timing is off?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01A7D-C74C-D5C4-26E3-218E15ADAC7F}"/>
              </a:ext>
            </a:extLst>
          </p:cNvPr>
          <p:cNvSpPr txBox="1"/>
          <p:nvPr/>
        </p:nvSpPr>
        <p:spPr>
          <a:xfrm>
            <a:off x="838200" y="1917700"/>
            <a:ext cx="97124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My meat has no eraser and </a:t>
            </a:r>
            <a:r>
              <a:rPr lang="en-US" sz="3600" dirty="0" err="1"/>
              <a:t>Ctrl+Z</a:t>
            </a:r>
            <a:r>
              <a:rPr lang="en-US" sz="3600" dirty="0"/>
              <a:t> does not work… 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Time in brine: Longer is uncritical</a:t>
            </a:r>
          </a:p>
          <a:p>
            <a:r>
              <a:rPr lang="en-US" sz="3600" dirty="0"/>
              <a:t>Time in smoker: Timing is critical</a:t>
            </a:r>
          </a:p>
        </p:txBody>
      </p:sp>
    </p:spTree>
    <p:extLst>
      <p:ext uri="{BB962C8B-B14F-4D97-AF65-F5344CB8AC3E}">
        <p14:creationId xmlns:p14="http://schemas.microsoft.com/office/powerpoint/2010/main" val="363355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F00D600F-455E-A244-05CD-7E70DC5A5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2" b="263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D341A-3B1F-D3B7-32AE-51B5FDBA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IoT </a:t>
            </a:r>
            <a:r>
              <a:rPr lang="de-DE" dirty="0" err="1"/>
              <a:t>lesson</a:t>
            </a:r>
            <a:r>
              <a:rPr lang="de-DE" dirty="0"/>
              <a:t> 2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6">
            <a:extLst>
              <a:ext uri="{FF2B5EF4-FFF2-40B4-BE49-F238E27FC236}">
                <a16:creationId xmlns:a16="http://schemas.microsoft.com/office/drawing/2014/main" id="{5B38FBCA-72B2-9EB9-2A69-C7FA210B8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25838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3772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4CD28-783E-8B75-6F26-B125BD37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en-DE" dirty="0"/>
          </a:p>
        </p:txBody>
      </p:sp>
      <p:pic>
        <p:nvPicPr>
          <p:cNvPr id="5" name="Picture 4" descr="Water droplets on a leaf&#10;&#10;Description automatically generated">
            <a:extLst>
              <a:ext uri="{FF2B5EF4-FFF2-40B4-BE49-F238E27FC236}">
                <a16:creationId xmlns:a16="http://schemas.microsoft.com/office/drawing/2014/main" id="{E127BCC7-68B9-F577-0FD0-C43B4D179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4" r="2765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F8092-98ED-A268-0C0D-99E98100C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3600" dirty="0"/>
              <a:t>Find out </a:t>
            </a:r>
            <a:r>
              <a:rPr lang="de-DE" sz="3600" dirty="0" err="1"/>
              <a:t>where</a:t>
            </a:r>
            <a:r>
              <a:rPr lang="de-DE" sz="3600" dirty="0"/>
              <a:t> in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process</a:t>
            </a:r>
            <a:r>
              <a:rPr lang="de-DE" sz="3600" dirty="0"/>
              <a:t> </a:t>
            </a:r>
            <a:r>
              <a:rPr lang="de-DE" sz="3600" dirty="0" err="1"/>
              <a:t>things</a:t>
            </a:r>
            <a:r>
              <a:rPr lang="de-DE" sz="3600" dirty="0"/>
              <a:t> </a:t>
            </a:r>
            <a:r>
              <a:rPr lang="de-DE" sz="3600" dirty="0" err="1"/>
              <a:t>can</a:t>
            </a:r>
            <a:r>
              <a:rPr lang="de-DE" sz="3600" dirty="0"/>
              <a:t> </a:t>
            </a:r>
            <a:r>
              <a:rPr lang="de-DE" sz="3600" dirty="0" err="1"/>
              <a:t>go</a:t>
            </a:r>
            <a:r>
              <a:rPr lang="de-DE" sz="3600" dirty="0"/>
              <a:t> </a:t>
            </a:r>
            <a:r>
              <a:rPr lang="de-DE" sz="3600" dirty="0" err="1"/>
              <a:t>wrong</a:t>
            </a:r>
            <a:r>
              <a:rPr lang="de-DE" sz="3600" dirty="0"/>
              <a:t>. </a:t>
            </a:r>
          </a:p>
          <a:p>
            <a:pPr marL="0" indent="0">
              <a:buNone/>
            </a:pPr>
            <a:r>
              <a:rPr lang="de-DE" sz="3600" dirty="0"/>
              <a:t>Think </a:t>
            </a:r>
            <a:r>
              <a:rPr lang="de-DE" sz="3600" dirty="0" err="1"/>
              <a:t>about</a:t>
            </a:r>
            <a:r>
              <a:rPr lang="de-DE" sz="3600" dirty="0"/>
              <a:t> </a:t>
            </a:r>
            <a:r>
              <a:rPr lang="de-DE" sz="3600" dirty="0" err="1"/>
              <a:t>if</a:t>
            </a:r>
            <a:r>
              <a:rPr lang="de-DE" sz="3600" dirty="0"/>
              <a:t> </a:t>
            </a:r>
            <a:r>
              <a:rPr lang="de-DE" sz="3600" dirty="0" err="1"/>
              <a:t>you</a:t>
            </a:r>
            <a:r>
              <a:rPr lang="de-DE" sz="3600" dirty="0"/>
              <a:t> </a:t>
            </a:r>
            <a:r>
              <a:rPr lang="de-DE" sz="3600" dirty="0" err="1"/>
              <a:t>can</a:t>
            </a:r>
            <a:r>
              <a:rPr lang="de-DE" sz="3600" dirty="0"/>
              <a:t> monitor </a:t>
            </a:r>
            <a:r>
              <a:rPr lang="de-DE" sz="3600" dirty="0" err="1"/>
              <a:t>these</a:t>
            </a:r>
            <a:r>
              <a:rPr lang="de-DE" sz="3600" dirty="0"/>
              <a:t> </a:t>
            </a:r>
            <a:r>
              <a:rPr lang="de-DE" sz="3600" dirty="0" err="1"/>
              <a:t>problems</a:t>
            </a:r>
            <a:r>
              <a:rPr lang="de-DE" sz="3600" dirty="0"/>
              <a:t> and </a:t>
            </a:r>
            <a:r>
              <a:rPr lang="de-DE" sz="3600" dirty="0" err="1"/>
              <a:t>what</a:t>
            </a:r>
            <a:r>
              <a:rPr lang="de-DE" sz="3600" dirty="0"/>
              <a:t> </a:t>
            </a:r>
            <a:r>
              <a:rPr lang="de-DE" sz="3600" dirty="0" err="1"/>
              <a:t>you</a:t>
            </a:r>
            <a:r>
              <a:rPr lang="de-DE" sz="3600" dirty="0"/>
              <a:t> </a:t>
            </a:r>
            <a:r>
              <a:rPr lang="de-DE" sz="3600" dirty="0" err="1"/>
              <a:t>can</a:t>
            </a:r>
            <a:r>
              <a:rPr lang="de-DE" sz="3600" dirty="0"/>
              <a:t> do. </a:t>
            </a:r>
            <a:endParaRPr lang="en-DE" sz="3600" dirty="0"/>
          </a:p>
        </p:txBody>
      </p:sp>
    </p:spTree>
    <p:extLst>
      <p:ext uri="{BB962C8B-B14F-4D97-AF65-F5344CB8AC3E}">
        <p14:creationId xmlns:p14="http://schemas.microsoft.com/office/powerpoint/2010/main" val="299852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C7E9-FE9E-363A-7E0B-65E49795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way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A693-778A-BADF-9A7A-A98E362C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3600" dirty="0" err="1"/>
              <a:t>Ensure</a:t>
            </a:r>
            <a:r>
              <a:rPr lang="de-DE" sz="3600" dirty="0"/>
              <a:t> </a:t>
            </a:r>
            <a:r>
              <a:rPr lang="de-DE" sz="3600" dirty="0" err="1"/>
              <a:t>monitoring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your</a:t>
            </a:r>
            <a:r>
              <a:rPr lang="de-DE" sz="3600" dirty="0"/>
              <a:t> </a:t>
            </a:r>
            <a:r>
              <a:rPr lang="de-DE" sz="3600" dirty="0" err="1"/>
              <a:t>solution</a:t>
            </a:r>
            <a:endParaRPr lang="de-DE" sz="3600" dirty="0"/>
          </a:p>
          <a:p>
            <a:pPr marL="0" indent="0">
              <a:buNone/>
            </a:pPr>
            <a:r>
              <a:rPr lang="de-DE" sz="3600" dirty="0"/>
              <a:t>Long-Running </a:t>
            </a:r>
            <a:r>
              <a:rPr lang="de-DE" sz="3600" dirty="0" err="1"/>
              <a:t>processes</a:t>
            </a:r>
            <a:r>
              <a:rPr lang="de-DE" sz="3600" dirty="0"/>
              <a:t> will </a:t>
            </a:r>
            <a:r>
              <a:rPr lang="de-DE" sz="3600" dirty="0" err="1"/>
              <a:t>mean</a:t>
            </a:r>
            <a:r>
              <a:rPr lang="de-DE" sz="3600" dirty="0"/>
              <a:t> </a:t>
            </a:r>
            <a:r>
              <a:rPr lang="de-DE" sz="3600" dirty="0" err="1"/>
              <a:t>unsupervised</a:t>
            </a:r>
            <a:r>
              <a:rPr lang="de-DE" sz="3600" dirty="0"/>
              <a:t> </a:t>
            </a:r>
            <a:r>
              <a:rPr lang="de-DE" sz="3600" dirty="0" err="1"/>
              <a:t>operations</a:t>
            </a:r>
            <a:endParaRPr lang="de-DE" sz="3600" dirty="0"/>
          </a:p>
          <a:p>
            <a:pPr marL="0" indent="0">
              <a:buNone/>
            </a:pPr>
            <a:r>
              <a:rPr lang="de-DE" sz="3600" dirty="0" err="1"/>
              <a:t>If</a:t>
            </a:r>
            <a:r>
              <a:rPr lang="de-DE" sz="3600" dirty="0"/>
              <a:t> </a:t>
            </a:r>
            <a:r>
              <a:rPr lang="de-DE" sz="3600" dirty="0" err="1"/>
              <a:t>toolchain</a:t>
            </a:r>
            <a:r>
              <a:rPr lang="de-DE" sz="3600" dirty="0"/>
              <a:t> </a:t>
            </a:r>
            <a:r>
              <a:rPr lang="de-DE" sz="3600" dirty="0" err="1"/>
              <a:t>breaks</a:t>
            </a:r>
            <a:r>
              <a:rPr lang="de-DE" sz="3600" dirty="0"/>
              <a:t>, </a:t>
            </a:r>
            <a:r>
              <a:rPr lang="de-DE" sz="3600" dirty="0" err="1"/>
              <a:t>you</a:t>
            </a:r>
            <a:r>
              <a:rPr lang="de-DE" sz="3600" dirty="0"/>
              <a:t> </a:t>
            </a:r>
            <a:r>
              <a:rPr lang="de-DE" sz="3600" dirty="0" err="1"/>
              <a:t>loose</a:t>
            </a:r>
            <a:r>
              <a:rPr lang="de-DE" sz="3600" dirty="0"/>
              <a:t> </a:t>
            </a:r>
            <a:r>
              <a:rPr lang="de-DE" sz="3600" dirty="0" err="1"/>
              <a:t>data</a:t>
            </a:r>
            <a:r>
              <a:rPr lang="de-DE" sz="3600" dirty="0"/>
              <a:t>.</a:t>
            </a:r>
            <a:endParaRPr lang="en-DE" sz="3600" dirty="0"/>
          </a:p>
        </p:txBody>
      </p:sp>
      <p:pic>
        <p:nvPicPr>
          <p:cNvPr id="5" name="Picture 4" descr="A picture containing rock, close, closeup&#10;&#10;Description automatically generated">
            <a:extLst>
              <a:ext uri="{FF2B5EF4-FFF2-40B4-BE49-F238E27FC236}">
                <a16:creationId xmlns:a16="http://schemas.microsoft.com/office/drawing/2014/main" id="{C827F8AB-61D5-2E64-96AC-EC358F9ECB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r="15357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191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raw meat on a wooden board&#10;&#10;Description automatically generated with low confidence">
            <a:extLst>
              <a:ext uri="{FF2B5EF4-FFF2-40B4-BE49-F238E27FC236}">
                <a16:creationId xmlns:a16="http://schemas.microsoft.com/office/drawing/2014/main" id="{3EC81CDB-8AF2-2A4D-E6F8-AC7169CF2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7" b="3372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9AED2-8667-28B4-DCBC-7252D9D5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 dirty="0"/>
              <a:t>3rd </a:t>
            </a:r>
            <a:r>
              <a:rPr lang="de-DE" sz="4000" dirty="0" err="1"/>
              <a:t>ingredient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/>
              <a:t>for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IoH</a:t>
            </a:r>
            <a:r>
              <a:rPr lang="de-DE" sz="4000" dirty="0"/>
              <a:t>: </a:t>
            </a:r>
            <a:r>
              <a:rPr lang="de-DE" sz="4000" dirty="0" err="1"/>
              <a:t>Seasoning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1569569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food, plate, dish, eaten&#10;&#10;Description automatically generated">
            <a:extLst>
              <a:ext uri="{FF2B5EF4-FFF2-40B4-BE49-F238E27FC236}">
                <a16:creationId xmlns:a16="http://schemas.microsoft.com/office/drawing/2014/main" id="{17B5D46F-BD21-44B8-FD7C-3DFEAE1F6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84544-B945-D52C-B188-39F18822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What to add…</a:t>
            </a:r>
            <a:endParaRPr lang="en-D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F6CF8-5E68-B81E-0EFF-5BE735312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0" y="2265037"/>
            <a:ext cx="6438899" cy="3911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3000" dirty="0" err="1"/>
              <a:t>Curing</a:t>
            </a:r>
            <a:r>
              <a:rPr lang="de-DE" sz="3000" dirty="0"/>
              <a:t> </a:t>
            </a:r>
            <a:r>
              <a:rPr lang="de-DE" sz="3000" dirty="0" err="1"/>
              <a:t>meat</a:t>
            </a:r>
            <a:r>
              <a:rPr lang="de-DE" sz="3000" dirty="0"/>
              <a:t> </a:t>
            </a:r>
            <a:r>
              <a:rPr lang="de-DE" sz="3000" dirty="0" err="1"/>
              <a:t>with</a:t>
            </a:r>
            <a:r>
              <a:rPr lang="de-DE" sz="3000" dirty="0"/>
              <a:t> a </a:t>
            </a:r>
            <a:r>
              <a:rPr lang="de-DE" sz="3000" dirty="0" err="1"/>
              <a:t>brine</a:t>
            </a:r>
            <a:r>
              <a:rPr lang="de-DE" sz="3000" dirty="0"/>
              <a:t> </a:t>
            </a:r>
            <a:r>
              <a:rPr lang="de-DE" sz="3000" dirty="0" err="1"/>
              <a:t>that</a:t>
            </a:r>
            <a:r>
              <a:rPr lang="de-DE" sz="3000" dirty="0"/>
              <a:t> </a:t>
            </a:r>
            <a:r>
              <a:rPr lang="de-DE" sz="3000" dirty="0" err="1"/>
              <a:t>contains</a:t>
            </a:r>
            <a:r>
              <a:rPr lang="de-DE" sz="3000" dirty="0"/>
              <a:t>:</a:t>
            </a:r>
          </a:p>
          <a:p>
            <a:r>
              <a:rPr lang="de-DE" sz="3000" dirty="0"/>
              <a:t>Salt: </a:t>
            </a:r>
            <a:r>
              <a:rPr lang="de-DE" sz="3000" dirty="0" err="1"/>
              <a:t>Removes</a:t>
            </a:r>
            <a:r>
              <a:rPr lang="de-DE" sz="3000" dirty="0"/>
              <a:t> </a:t>
            </a:r>
            <a:r>
              <a:rPr lang="de-DE" sz="3000" dirty="0" err="1"/>
              <a:t>water</a:t>
            </a:r>
            <a:r>
              <a:rPr lang="de-DE" sz="3000" dirty="0"/>
              <a:t> and </a:t>
            </a:r>
            <a:r>
              <a:rPr lang="de-DE" sz="3000" dirty="0" err="1"/>
              <a:t>thereby</a:t>
            </a:r>
            <a:r>
              <a:rPr lang="de-DE" sz="3000" dirty="0"/>
              <a:t> </a:t>
            </a:r>
            <a:r>
              <a:rPr lang="de-DE" sz="3000" dirty="0" err="1"/>
              <a:t>reduces</a:t>
            </a:r>
            <a:r>
              <a:rPr lang="de-DE" sz="3000" dirty="0"/>
              <a:t> </a:t>
            </a:r>
            <a:r>
              <a:rPr lang="de-DE" sz="3000" dirty="0" err="1"/>
              <a:t>growth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micro</a:t>
            </a:r>
            <a:r>
              <a:rPr lang="de-DE" sz="3000" dirty="0"/>
              <a:t> </a:t>
            </a:r>
            <a:r>
              <a:rPr lang="de-DE" sz="3000" dirty="0" err="1"/>
              <a:t>organisms</a:t>
            </a:r>
            <a:endParaRPr lang="de-DE" sz="3000" dirty="0"/>
          </a:p>
          <a:p>
            <a:r>
              <a:rPr lang="de-DE" sz="3000" dirty="0"/>
              <a:t>Nitrate/Nitrite: Kills </a:t>
            </a:r>
            <a:r>
              <a:rPr lang="de-DE" sz="3000" dirty="0" err="1"/>
              <a:t>bacteria</a:t>
            </a:r>
            <a:r>
              <a:rPr lang="de-DE" sz="3000" dirty="0"/>
              <a:t>, </a:t>
            </a:r>
            <a:r>
              <a:rPr lang="de-DE" sz="3000" dirty="0" err="1"/>
              <a:t>preserves</a:t>
            </a:r>
            <a:r>
              <a:rPr lang="de-DE" sz="3000" dirty="0"/>
              <a:t> </a:t>
            </a:r>
            <a:r>
              <a:rPr lang="de-DE" sz="3000" dirty="0" err="1"/>
              <a:t>meat</a:t>
            </a:r>
            <a:r>
              <a:rPr lang="de-DE" sz="3000" dirty="0"/>
              <a:t> </a:t>
            </a:r>
            <a:r>
              <a:rPr lang="de-DE" sz="3000" dirty="0" err="1"/>
              <a:t>color</a:t>
            </a:r>
            <a:endParaRPr lang="de-DE" sz="3000" dirty="0"/>
          </a:p>
          <a:p>
            <a:r>
              <a:rPr lang="de-DE" sz="3000" dirty="0"/>
              <a:t>Sugar: </a:t>
            </a:r>
            <a:r>
              <a:rPr lang="de-DE" sz="3000" dirty="0" err="1"/>
              <a:t>Is</a:t>
            </a:r>
            <a:r>
              <a:rPr lang="de-DE" sz="3000" dirty="0"/>
              <a:t> </a:t>
            </a:r>
            <a:r>
              <a:rPr lang="de-DE" sz="3000" dirty="0" err="1"/>
              <a:t>converted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acidic</a:t>
            </a:r>
            <a:r>
              <a:rPr lang="de-DE" sz="3000" dirty="0"/>
              <a:t> </a:t>
            </a:r>
            <a:r>
              <a:rPr lang="de-DE" sz="3000" dirty="0" err="1"/>
              <a:t>ingredients</a:t>
            </a:r>
            <a:r>
              <a:rPr lang="de-DE" sz="3000" dirty="0"/>
              <a:t> </a:t>
            </a:r>
            <a:r>
              <a:rPr lang="de-DE" sz="3000" dirty="0" err="1"/>
              <a:t>by</a:t>
            </a:r>
            <a:r>
              <a:rPr lang="de-DE" sz="3000" dirty="0"/>
              <a:t> </a:t>
            </a:r>
            <a:r>
              <a:rPr lang="de-DE" sz="3000" dirty="0" err="1"/>
              <a:t>micro</a:t>
            </a:r>
            <a:r>
              <a:rPr lang="de-DE" sz="3000" dirty="0"/>
              <a:t> </a:t>
            </a:r>
            <a:r>
              <a:rPr lang="de-DE" sz="3000" dirty="0" err="1"/>
              <a:t>organisms</a:t>
            </a:r>
            <a:endParaRPr lang="de-DE" sz="3000" dirty="0"/>
          </a:p>
          <a:p>
            <a:r>
              <a:rPr lang="de-DE" sz="3000" dirty="0" err="1"/>
              <a:t>Seasoning</a:t>
            </a:r>
            <a:r>
              <a:rPr lang="de-DE" sz="3000" dirty="0"/>
              <a:t>: </a:t>
            </a:r>
            <a:r>
              <a:rPr lang="de-DE" sz="3000" dirty="0" err="1"/>
              <a:t>Adds</a:t>
            </a:r>
            <a:r>
              <a:rPr lang="de-DE" sz="3000" dirty="0"/>
              <a:t> taste. I like Juniper, </a:t>
            </a:r>
            <a:r>
              <a:rPr lang="de-DE" sz="3000" dirty="0" err="1"/>
              <a:t>pepper</a:t>
            </a:r>
            <a:r>
              <a:rPr lang="de-DE" sz="3000" dirty="0"/>
              <a:t>, </a:t>
            </a:r>
            <a:r>
              <a:rPr lang="de-DE" sz="3000" dirty="0" err="1"/>
              <a:t>coriander</a:t>
            </a:r>
            <a:endParaRPr lang="en-DE" sz="3000" dirty="0"/>
          </a:p>
          <a:p>
            <a:endParaRPr lang="en-DE" sz="3000" dirty="0"/>
          </a:p>
        </p:txBody>
      </p:sp>
    </p:spTree>
    <p:extLst>
      <p:ext uri="{BB962C8B-B14F-4D97-AF65-F5344CB8AC3E}">
        <p14:creationId xmlns:p14="http://schemas.microsoft.com/office/powerpoint/2010/main" val="329714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raw meat on a wooden board&#10;&#10;Description automatically generated with low confidence">
            <a:extLst>
              <a:ext uri="{FF2B5EF4-FFF2-40B4-BE49-F238E27FC236}">
                <a16:creationId xmlns:a16="http://schemas.microsoft.com/office/drawing/2014/main" id="{3EC81CDB-8AF2-2A4D-E6F8-AC7169CF2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7" b="3372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9AED2-8667-28B4-DCBC-7252D9D5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 dirty="0"/>
              <a:t>4th </a:t>
            </a:r>
            <a:r>
              <a:rPr lang="de-DE" sz="4000" dirty="0" err="1"/>
              <a:t>ingredient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/>
              <a:t>for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IoH</a:t>
            </a:r>
            <a:r>
              <a:rPr lang="de-DE" sz="4000" dirty="0"/>
              <a:t>: </a:t>
            </a:r>
            <a:br>
              <a:rPr lang="de-DE" sz="4000" dirty="0"/>
            </a:br>
            <a:r>
              <a:rPr lang="de-DE" sz="4000" dirty="0"/>
              <a:t>Meat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3326629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piece, dish, snack food&#10;&#10;Description automatically generated">
            <a:extLst>
              <a:ext uri="{FF2B5EF4-FFF2-40B4-BE49-F238E27FC236}">
                <a16:creationId xmlns:a16="http://schemas.microsoft.com/office/drawing/2014/main" id="{CA814F90-DA8C-23CC-DB2A-1B0EB8635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6592" b="651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35632-AEA6-2134-A9C0-6AD39F8D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175869" cy="1043409"/>
          </a:xfrm>
        </p:spPr>
        <p:txBody>
          <a:bodyPr>
            <a:noAutofit/>
          </a:bodyPr>
          <a:lstStyle/>
          <a:p>
            <a:r>
              <a:rPr lang="de-DE"/>
              <a:t>Fourth ingredient of IoH: Meat/Cheese/…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E2BE2-A88D-E91C-C416-22A9A1A8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2309378"/>
            <a:ext cx="4062642" cy="221907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de-DE" sz="3000" dirty="0" err="1"/>
              <a:t>Ensure</a:t>
            </a:r>
            <a:r>
              <a:rPr lang="de-DE" sz="3000" dirty="0"/>
              <a:t> </a:t>
            </a:r>
            <a:r>
              <a:rPr lang="de-DE" sz="3000" dirty="0" err="1"/>
              <a:t>highest</a:t>
            </a:r>
            <a:r>
              <a:rPr lang="de-DE" sz="3000" dirty="0"/>
              <a:t> </a:t>
            </a:r>
            <a:r>
              <a:rPr lang="de-DE" sz="3000" dirty="0" err="1"/>
              <a:t>quality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ingredients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avoid</a:t>
            </a:r>
            <a:r>
              <a:rPr lang="de-DE" sz="3000" dirty="0"/>
              <a:t> </a:t>
            </a:r>
            <a:r>
              <a:rPr lang="de-DE" sz="3000" dirty="0" err="1"/>
              <a:t>food</a:t>
            </a:r>
            <a:r>
              <a:rPr lang="de-DE" sz="3000" dirty="0"/>
              <a:t> </a:t>
            </a:r>
            <a:r>
              <a:rPr lang="de-DE" sz="3000" dirty="0" err="1"/>
              <a:t>going</a:t>
            </a:r>
            <a:r>
              <a:rPr lang="de-DE" sz="3000" dirty="0"/>
              <a:t> off</a:t>
            </a:r>
          </a:p>
          <a:p>
            <a:pPr marL="0" indent="0">
              <a:buNone/>
            </a:pPr>
            <a:r>
              <a:rPr lang="de-DE" sz="3000" dirty="0" err="1"/>
              <a:t>Ensure</a:t>
            </a:r>
            <a:r>
              <a:rPr lang="de-DE" sz="3000" dirty="0"/>
              <a:t> </a:t>
            </a:r>
            <a:r>
              <a:rPr lang="de-DE" sz="3000" dirty="0" err="1"/>
              <a:t>highest</a:t>
            </a:r>
            <a:r>
              <a:rPr lang="de-DE" sz="3000" dirty="0"/>
              <a:t> </a:t>
            </a:r>
            <a:r>
              <a:rPr lang="de-DE" sz="3000" dirty="0" err="1"/>
              <a:t>standards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cleanliness</a:t>
            </a:r>
            <a:endParaRPr lang="de-DE" sz="3000" dirty="0"/>
          </a:p>
          <a:p>
            <a:pPr marL="0" indent="0">
              <a:buNone/>
            </a:pPr>
            <a:endParaRPr lang="en-DE" sz="3000" dirty="0"/>
          </a:p>
        </p:txBody>
      </p:sp>
    </p:spTree>
    <p:extLst>
      <p:ext uri="{BB962C8B-B14F-4D97-AF65-F5344CB8AC3E}">
        <p14:creationId xmlns:p14="http://schemas.microsoft.com/office/powerpoint/2010/main" val="106660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8FCEC-6183-F303-5F40-556F4EB8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de-DE" dirty="0"/>
              <a:t>Putting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en-DE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3F8C530-0E44-21BE-A68F-A08B8E72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337" y="2974979"/>
            <a:ext cx="5639863" cy="31432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3000"/>
              <a:t>Meat + Seasoning + Brine + Time </a:t>
            </a:r>
          </a:p>
          <a:p>
            <a:pPr marL="0" indent="0">
              <a:buNone/>
            </a:pPr>
            <a:r>
              <a:rPr lang="de-DE" sz="3000"/>
              <a:t>= Cured meat</a:t>
            </a:r>
          </a:p>
          <a:p>
            <a:pPr marL="0" indent="0">
              <a:buNone/>
            </a:pPr>
            <a:r>
              <a:rPr lang="de-DE" sz="3000"/>
              <a:t>Cured meat + Time </a:t>
            </a:r>
          </a:p>
          <a:p>
            <a:pPr marL="0" indent="0">
              <a:buNone/>
            </a:pPr>
            <a:r>
              <a:rPr lang="de-DE" sz="3000"/>
              <a:t>= Dried cured meat</a:t>
            </a:r>
          </a:p>
          <a:p>
            <a:pPr marL="0" indent="0">
              <a:buNone/>
            </a:pPr>
            <a:r>
              <a:rPr lang="de-DE" sz="3000"/>
              <a:t>Dried cured meat + Smoke + Time </a:t>
            </a:r>
          </a:p>
          <a:p>
            <a:pPr marL="0" indent="0">
              <a:buNone/>
            </a:pPr>
            <a:r>
              <a:rPr lang="de-DE" sz="3000"/>
              <a:t>= Deliciousness</a:t>
            </a:r>
            <a:endParaRPr lang="en-DE" sz="3000"/>
          </a:p>
        </p:txBody>
      </p:sp>
      <p:pic>
        <p:nvPicPr>
          <p:cNvPr id="5" name="Picture 4" descr="A picture containing jigsaw puzzle, object, covered&#10;&#10;Description automatically generated">
            <a:extLst>
              <a:ext uri="{FF2B5EF4-FFF2-40B4-BE49-F238E27FC236}">
                <a16:creationId xmlns:a16="http://schemas.microsoft.com/office/drawing/2014/main" id="{A1198335-14A1-F431-C103-6BBB041E0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0" t="-1" r="12888" b="-1"/>
          <a:stretch/>
        </p:blipFill>
        <p:spPr>
          <a:xfrm>
            <a:off x="6845300" y="10"/>
            <a:ext cx="5372099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9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late of raw meat&#10;&#10;Description automatically generated with medium confidence">
            <a:extLst>
              <a:ext uri="{FF2B5EF4-FFF2-40B4-BE49-F238E27FC236}">
                <a16:creationId xmlns:a16="http://schemas.microsoft.com/office/drawing/2014/main" id="{8F55D1A1-1AA8-9026-A4C5-D24183BF0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6" r="-3" b="12625"/>
          <a:stretch/>
        </p:blipFill>
        <p:spPr>
          <a:xfrm rot="5400000">
            <a:off x="-1168120" y="1532364"/>
            <a:ext cx="6514565" cy="3793268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9C035425-198D-3CF3-C1E5-E39DE155B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7" r="-3" b="14897"/>
          <a:stretch/>
        </p:blipFill>
        <p:spPr>
          <a:xfrm rot="5400000">
            <a:off x="2838717" y="1517536"/>
            <a:ext cx="6514565" cy="3822924"/>
          </a:xfrm>
          <a:prstGeom prst="rect">
            <a:avLst/>
          </a:prstGeom>
        </p:spPr>
      </p:pic>
      <p:pic>
        <p:nvPicPr>
          <p:cNvPr id="11" name="Picture 10" descr="A loaf of bread on a rack&#10;&#10;Description automatically generated with medium confidence">
            <a:extLst>
              <a:ext uri="{FF2B5EF4-FFF2-40B4-BE49-F238E27FC236}">
                <a16:creationId xmlns:a16="http://schemas.microsoft.com/office/drawing/2014/main" id="{06D2852D-7710-5A72-03C4-5AE2D0873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r="11550"/>
          <a:stretch/>
        </p:blipFill>
        <p:spPr>
          <a:xfrm>
            <a:off x="8202334" y="171715"/>
            <a:ext cx="3793269" cy="65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9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F00D600F-455E-A244-05CD-7E70DC5A5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2" b="263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D341A-3B1F-D3B7-32AE-51B5FDBA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IoT </a:t>
            </a:r>
            <a:r>
              <a:rPr lang="de-DE" dirty="0" err="1"/>
              <a:t>lesson</a:t>
            </a:r>
            <a:r>
              <a:rPr lang="de-DE" dirty="0"/>
              <a:t> 3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6">
            <a:extLst>
              <a:ext uri="{FF2B5EF4-FFF2-40B4-BE49-F238E27FC236}">
                <a16:creationId xmlns:a16="http://schemas.microsoft.com/office/drawing/2014/main" id="{5B38FBCA-72B2-9EB9-2A69-C7FA210B8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25838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5317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D9F0-4EF9-BF87-BB0A-E9B88498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v1</a:t>
            </a:r>
            <a:endParaRPr lang="en-DE" dirty="0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EA496B7-D0E7-6938-5E5F-3C27E070C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7770"/>
            <a:ext cx="10515600" cy="37670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30B0D-B121-4DB6-00B2-099CD0A75BD1}"/>
              </a:ext>
            </a:extLst>
          </p:cNvPr>
          <p:cNvSpPr txBox="1"/>
          <p:nvPr/>
        </p:nvSpPr>
        <p:spPr>
          <a:xfrm>
            <a:off x="838200" y="3556000"/>
            <a:ext cx="22885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IoT Device</a:t>
            </a:r>
            <a:endParaRPr lang="en-DE" sz="3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165B-5621-54F4-D09E-CE4F70288713}"/>
              </a:ext>
            </a:extLst>
          </p:cNvPr>
          <p:cNvSpPr txBox="1"/>
          <p:nvPr/>
        </p:nvSpPr>
        <p:spPr>
          <a:xfrm>
            <a:off x="4318000" y="3555999"/>
            <a:ext cx="177003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IoT Hub</a:t>
            </a:r>
            <a:endParaRPr lang="en-DE" sz="3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5FEF4-0842-E500-F405-8A69BD8C281A}"/>
              </a:ext>
            </a:extLst>
          </p:cNvPr>
          <p:cNvSpPr txBox="1"/>
          <p:nvPr/>
        </p:nvSpPr>
        <p:spPr>
          <a:xfrm>
            <a:off x="7200900" y="1138881"/>
            <a:ext cx="201132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900" dirty="0"/>
              <a:t>Stream </a:t>
            </a:r>
          </a:p>
          <a:p>
            <a:pPr algn="ctr"/>
            <a:r>
              <a:rPr lang="en-US" sz="3900" dirty="0"/>
              <a:t>Analytics</a:t>
            </a:r>
            <a:endParaRPr lang="en-DE" sz="3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FD38D-2012-0948-33FA-FB7F66309BF4}"/>
              </a:ext>
            </a:extLst>
          </p:cNvPr>
          <p:cNvSpPr txBox="1"/>
          <p:nvPr/>
        </p:nvSpPr>
        <p:spPr>
          <a:xfrm>
            <a:off x="6849105" y="5800378"/>
            <a:ext cx="271491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900" dirty="0"/>
              <a:t>Blob storage</a:t>
            </a:r>
            <a:endParaRPr lang="en-DE" sz="3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5E1AF-2542-5C88-5DE0-28A1AA327944}"/>
              </a:ext>
            </a:extLst>
          </p:cNvPr>
          <p:cNvSpPr txBox="1"/>
          <p:nvPr/>
        </p:nvSpPr>
        <p:spPr>
          <a:xfrm>
            <a:off x="9892439" y="3429000"/>
            <a:ext cx="205697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900" dirty="0"/>
              <a:t>Time </a:t>
            </a:r>
          </a:p>
          <a:p>
            <a:pPr algn="ctr"/>
            <a:r>
              <a:rPr lang="en-US" sz="3900" dirty="0"/>
              <a:t>series DB</a:t>
            </a:r>
            <a:endParaRPr lang="en-DE" sz="3900" dirty="0"/>
          </a:p>
        </p:txBody>
      </p:sp>
    </p:spTree>
    <p:extLst>
      <p:ext uri="{BB962C8B-B14F-4D97-AF65-F5344CB8AC3E}">
        <p14:creationId xmlns:p14="http://schemas.microsoft.com/office/powerpoint/2010/main" val="9279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520FDE-1EFB-64EB-D7BE-775DFC8FD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7770"/>
            <a:ext cx="10515600" cy="37670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9D9F0-4EF9-BF87-BB0A-E9B88498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v2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30B0D-B121-4DB6-00B2-099CD0A75BD1}"/>
              </a:ext>
            </a:extLst>
          </p:cNvPr>
          <p:cNvSpPr txBox="1"/>
          <p:nvPr/>
        </p:nvSpPr>
        <p:spPr>
          <a:xfrm>
            <a:off x="838200" y="3556000"/>
            <a:ext cx="22885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IoT Device</a:t>
            </a:r>
            <a:endParaRPr lang="en-DE" sz="3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9165B-5621-54F4-D09E-CE4F70288713}"/>
              </a:ext>
            </a:extLst>
          </p:cNvPr>
          <p:cNvSpPr txBox="1"/>
          <p:nvPr/>
        </p:nvSpPr>
        <p:spPr>
          <a:xfrm>
            <a:off x="4318000" y="3555999"/>
            <a:ext cx="177003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IoT Hub</a:t>
            </a:r>
            <a:endParaRPr lang="en-DE" sz="3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5FEF4-0842-E500-F405-8A69BD8C281A}"/>
              </a:ext>
            </a:extLst>
          </p:cNvPr>
          <p:cNvSpPr txBox="1"/>
          <p:nvPr/>
        </p:nvSpPr>
        <p:spPr>
          <a:xfrm>
            <a:off x="7225363" y="1138881"/>
            <a:ext cx="19623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900" dirty="0"/>
              <a:t>Azure</a:t>
            </a:r>
          </a:p>
          <a:p>
            <a:pPr algn="ctr"/>
            <a:r>
              <a:rPr lang="en-US" sz="3900" dirty="0"/>
              <a:t>Function</a:t>
            </a:r>
            <a:endParaRPr lang="en-DE" sz="3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FD38D-2012-0948-33FA-FB7F66309BF4}"/>
              </a:ext>
            </a:extLst>
          </p:cNvPr>
          <p:cNvSpPr txBox="1"/>
          <p:nvPr/>
        </p:nvSpPr>
        <p:spPr>
          <a:xfrm>
            <a:off x="6849105" y="5800378"/>
            <a:ext cx="271491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900" dirty="0"/>
              <a:t>Blob storage</a:t>
            </a:r>
            <a:endParaRPr lang="en-DE" sz="3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5E1AF-2542-5C88-5DE0-28A1AA327944}"/>
              </a:ext>
            </a:extLst>
          </p:cNvPr>
          <p:cNvSpPr txBox="1"/>
          <p:nvPr/>
        </p:nvSpPr>
        <p:spPr>
          <a:xfrm>
            <a:off x="9892439" y="3429000"/>
            <a:ext cx="205697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900" dirty="0"/>
              <a:t>Time </a:t>
            </a:r>
          </a:p>
          <a:p>
            <a:pPr algn="ctr"/>
            <a:r>
              <a:rPr lang="en-US" sz="3900" dirty="0"/>
              <a:t>series DB</a:t>
            </a:r>
            <a:endParaRPr lang="en-DE" sz="3900" dirty="0"/>
          </a:p>
        </p:txBody>
      </p:sp>
    </p:spTree>
    <p:extLst>
      <p:ext uri="{BB962C8B-B14F-4D97-AF65-F5344CB8AC3E}">
        <p14:creationId xmlns:p14="http://schemas.microsoft.com/office/powerpoint/2010/main" val="1483439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267B7-D075-841A-F61F-B02FF6F4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dirty="0"/>
              <a:t>Storage patterns</a:t>
            </a:r>
            <a:endParaRPr lang="en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103CC9-415D-B839-CA0F-B8B2F1C9A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The way you store your data matters!</a:t>
            </a:r>
          </a:p>
          <a:p>
            <a:pPr marL="0" indent="0">
              <a:buNone/>
            </a:pPr>
            <a:r>
              <a:rPr lang="en-US" sz="3000" dirty="0"/>
              <a:t>The technology you use matters!</a:t>
            </a:r>
          </a:p>
          <a:p>
            <a:pPr marL="0" indent="0">
              <a:buNone/>
            </a:pPr>
            <a:r>
              <a:rPr lang="en-US" sz="3000" dirty="0"/>
              <a:t>Learn the differences.</a:t>
            </a:r>
          </a:p>
        </p:txBody>
      </p:sp>
      <p:pic>
        <p:nvPicPr>
          <p:cNvPr id="5" name="Content Placeholder 4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2399CEA4-9A09-3BF2-8763-78F78D16B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0" r="1735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2380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A2B7-076E-3F2C-F961-4D5EDE87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setup</a:t>
            </a:r>
            <a:endParaRPr lang="en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D74FB4-F501-8693-DB4A-A06E802130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1" t="22214" r="15279" b="19917"/>
          <a:stretch/>
        </p:blipFill>
        <p:spPr bwMode="auto">
          <a:xfrm>
            <a:off x="6096000" y="1583408"/>
            <a:ext cx="5441950" cy="26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C06C06C-544F-A05A-18BF-5FAC4AC8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585410"/>
            <a:ext cx="5486400" cy="264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15DC2-0686-0C07-F907-EB1C693C8199}"/>
              </a:ext>
            </a:extLst>
          </p:cNvPr>
          <p:cNvSpPr txBox="1"/>
          <p:nvPr/>
        </p:nvSpPr>
        <p:spPr>
          <a:xfrm>
            <a:off x="990611" y="4368800"/>
            <a:ext cx="412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Raspberry Pi Zero W: ~9€</a:t>
            </a:r>
            <a:endParaRPr lang="en-DE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CE186-70A9-65D4-FFE0-461B98D4AAC2}"/>
              </a:ext>
            </a:extLst>
          </p:cNvPr>
          <p:cNvSpPr txBox="1"/>
          <p:nvPr/>
        </p:nvSpPr>
        <p:spPr>
          <a:xfrm>
            <a:off x="7139180" y="4368800"/>
            <a:ext cx="3355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Enviro+ Shield: ~50€</a:t>
            </a:r>
            <a:endParaRPr lang="en-DE" sz="3000" dirty="0"/>
          </a:p>
        </p:txBody>
      </p:sp>
    </p:spTree>
    <p:extLst>
      <p:ext uri="{BB962C8B-B14F-4D97-AF65-F5344CB8AC3E}">
        <p14:creationId xmlns:p14="http://schemas.microsoft.com/office/powerpoint/2010/main" val="3494179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3A34-87AA-88E6-1E78-17D4E4B3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Enviro+ Shield gas sensor</a:t>
            </a:r>
            <a:endParaRPr lang="en-DE" dirty="0"/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196F757-48A6-9F98-45FE-0E43E594C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8"/>
            <a:ext cx="3897337" cy="2124049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337917F-EEA3-AB43-94CB-E65BF970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16" y="1690686"/>
            <a:ext cx="3267768" cy="2124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B69E13-3852-7EAA-38CB-4B0D7EAE08C2}"/>
              </a:ext>
            </a:extLst>
          </p:cNvPr>
          <p:cNvSpPr txBox="1"/>
          <p:nvPr/>
        </p:nvSpPr>
        <p:spPr>
          <a:xfrm>
            <a:off x="381000" y="4178300"/>
            <a:ext cx="10054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https://github.com/pimoroni/enviroplus-python/blob/master/examples/gas.py</a:t>
            </a:r>
            <a:endParaRPr lang="en-DE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237C9B-9C21-C7DD-CFDA-7036B4EAC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007429"/>
            <a:ext cx="4401320" cy="1485446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490B3E0B-6C9B-EA83-D30A-F71D2EE4D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17" y="1692635"/>
            <a:ext cx="3890183" cy="21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1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183F-363B-DC4B-97B1-8760BB7E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DE" dirty="0"/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94EA666C-3D9B-0506-DCD1-6211AF013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532396"/>
            <a:ext cx="10515600" cy="293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3E7AB9-5A2E-C6F3-5C3F-D87887A6E97F}"/>
              </a:ext>
            </a:extLst>
          </p:cNvPr>
          <p:cNvSpPr txBox="1"/>
          <p:nvPr/>
        </p:nvSpPr>
        <p:spPr>
          <a:xfrm>
            <a:off x="10878122" y="4001293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RED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E2CD7-C6D6-E008-84A0-3370236B1D69}"/>
              </a:ext>
            </a:extLst>
          </p:cNvPr>
          <p:cNvSpPr txBox="1"/>
          <p:nvPr/>
        </p:nvSpPr>
        <p:spPr>
          <a:xfrm>
            <a:off x="10878122" y="3211107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OX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865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F00D600F-455E-A244-05CD-7E70DC5A5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2" b="263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D341A-3B1F-D3B7-32AE-51B5FDBA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IoT </a:t>
            </a:r>
            <a:r>
              <a:rPr lang="de-DE" dirty="0" err="1"/>
              <a:t>lesson</a:t>
            </a:r>
            <a:r>
              <a:rPr lang="de-DE" dirty="0"/>
              <a:t> 4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6">
            <a:extLst>
              <a:ext uri="{FF2B5EF4-FFF2-40B4-BE49-F238E27FC236}">
                <a16:creationId xmlns:a16="http://schemas.microsoft.com/office/drawing/2014/main" id="{5B38FBCA-72B2-9EB9-2A69-C7FA210B8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25838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5423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223B5-D4D6-75F1-0BFD-8B8DEA6E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What do you need for successful IoT?</a:t>
            </a:r>
            <a:endParaRPr lang="en-D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9F64-3EEF-CE40-6823-CF34A73E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7240520" cy="37290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3000" dirty="0" err="1"/>
              <a:t>Understand</a:t>
            </a:r>
            <a:r>
              <a:rPr lang="de-DE" sz="3000" dirty="0"/>
              <a:t> </a:t>
            </a:r>
          </a:p>
          <a:p>
            <a:r>
              <a:rPr lang="de-DE" sz="3000" dirty="0" err="1"/>
              <a:t>your</a:t>
            </a:r>
            <a:r>
              <a:rPr lang="de-DE" sz="3000" dirty="0"/>
              <a:t> </a:t>
            </a:r>
            <a:r>
              <a:rPr lang="de-DE" sz="3000" dirty="0" err="1"/>
              <a:t>processes</a:t>
            </a:r>
            <a:endParaRPr lang="de-DE" sz="3000" dirty="0"/>
          </a:p>
          <a:p>
            <a:r>
              <a:rPr lang="de-DE" sz="3000" dirty="0" err="1"/>
              <a:t>what</a:t>
            </a:r>
            <a:r>
              <a:rPr lang="de-DE" sz="3000" dirty="0"/>
              <a:t> </a:t>
            </a:r>
            <a:r>
              <a:rPr lang="de-DE" sz="3000" dirty="0" err="1"/>
              <a:t>parts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process</a:t>
            </a:r>
            <a:r>
              <a:rPr lang="de-DE" sz="3000" dirty="0"/>
              <a:t> </a:t>
            </a:r>
            <a:r>
              <a:rPr lang="de-DE" sz="3000" dirty="0" err="1"/>
              <a:t>are</a:t>
            </a:r>
            <a:r>
              <a:rPr lang="de-DE" sz="3000" dirty="0"/>
              <a:t> </a:t>
            </a:r>
            <a:r>
              <a:rPr lang="de-DE" sz="3000" dirty="0" err="1"/>
              <a:t>error-prone</a:t>
            </a:r>
            <a:r>
              <a:rPr lang="de-DE" sz="3000" dirty="0"/>
              <a:t> </a:t>
            </a:r>
          </a:p>
          <a:p>
            <a:r>
              <a:rPr lang="de-DE" sz="3000" dirty="0" err="1"/>
              <a:t>what</a:t>
            </a:r>
            <a:r>
              <a:rPr lang="de-DE" sz="3000" dirty="0"/>
              <a:t> </a:t>
            </a:r>
            <a:r>
              <a:rPr lang="de-DE" sz="3000" dirty="0" err="1"/>
              <a:t>parts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process</a:t>
            </a:r>
            <a:r>
              <a:rPr lang="de-DE" sz="3000" dirty="0"/>
              <a:t> </a:t>
            </a:r>
            <a:r>
              <a:rPr lang="de-DE" sz="3000" dirty="0" err="1"/>
              <a:t>can</a:t>
            </a:r>
            <a:r>
              <a:rPr lang="de-DE" sz="3000" dirty="0"/>
              <a:t> </a:t>
            </a:r>
            <a:r>
              <a:rPr lang="de-DE" sz="3000" dirty="0" err="1"/>
              <a:t>be</a:t>
            </a:r>
            <a:r>
              <a:rPr lang="de-DE" sz="3000" dirty="0"/>
              <a:t> </a:t>
            </a:r>
            <a:r>
              <a:rPr lang="de-DE" sz="3000" dirty="0" err="1"/>
              <a:t>monitored</a:t>
            </a:r>
            <a:endParaRPr lang="de-DE" sz="3000" dirty="0"/>
          </a:p>
          <a:p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cost</a:t>
            </a:r>
            <a:r>
              <a:rPr lang="de-DE" sz="3000" dirty="0"/>
              <a:t> for </a:t>
            </a:r>
            <a:r>
              <a:rPr lang="de-DE" sz="3000" dirty="0" err="1"/>
              <a:t>monitoring</a:t>
            </a:r>
            <a:r>
              <a:rPr lang="de-DE" sz="3000" dirty="0"/>
              <a:t> </a:t>
            </a:r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processes</a:t>
            </a:r>
            <a:endParaRPr lang="de-DE" sz="3000" dirty="0"/>
          </a:p>
          <a:p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benefit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monitoring</a:t>
            </a:r>
            <a:r>
              <a:rPr lang="de-DE" sz="3000" dirty="0"/>
              <a:t> </a:t>
            </a:r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processes</a:t>
            </a:r>
            <a:endParaRPr lang="de-DE" sz="3000" dirty="0"/>
          </a:p>
          <a:p>
            <a:pPr marL="0" indent="0">
              <a:buNone/>
            </a:pPr>
            <a:r>
              <a:rPr lang="de-DE" sz="3000" dirty="0" err="1"/>
              <a:t>Get</a:t>
            </a:r>
            <a:r>
              <a:rPr lang="de-DE" sz="3000" dirty="0"/>
              <a:t> </a:t>
            </a:r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right</a:t>
            </a:r>
            <a:r>
              <a:rPr lang="de-DE" sz="3000" dirty="0"/>
              <a:t> </a:t>
            </a:r>
            <a:r>
              <a:rPr lang="de-DE" sz="3000" dirty="0" err="1"/>
              <a:t>hardware</a:t>
            </a:r>
            <a:r>
              <a:rPr lang="de-DE" sz="3000" dirty="0"/>
              <a:t> and </a:t>
            </a:r>
            <a:br>
              <a:rPr lang="de-DE" sz="3000" dirty="0"/>
            </a:br>
            <a:r>
              <a:rPr lang="de-DE" sz="3000" dirty="0" err="1"/>
              <a:t>understand</a:t>
            </a:r>
            <a:r>
              <a:rPr lang="de-DE" sz="3000" dirty="0"/>
              <a:t> </a:t>
            </a:r>
            <a:r>
              <a:rPr lang="de-DE" sz="3000" dirty="0" err="1"/>
              <a:t>how</a:t>
            </a:r>
            <a:r>
              <a:rPr lang="de-DE" sz="3000" dirty="0"/>
              <a:t> </a:t>
            </a:r>
            <a:r>
              <a:rPr lang="de-DE" sz="3000" dirty="0" err="1"/>
              <a:t>it</a:t>
            </a:r>
            <a:r>
              <a:rPr lang="de-DE" sz="3000" dirty="0"/>
              <a:t> </a:t>
            </a:r>
            <a:r>
              <a:rPr lang="de-DE" sz="3000" dirty="0" err="1"/>
              <a:t>works</a:t>
            </a:r>
            <a:endParaRPr lang="en-DE" sz="3000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6DD7902-C2D6-6483-EF4E-5EAA09CC3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1" b="2766"/>
          <a:stretch/>
        </p:blipFill>
        <p:spPr>
          <a:xfrm>
            <a:off x="8369300" y="10"/>
            <a:ext cx="501650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5005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tanding, fish, different&#10;&#10;Description automatically generated">
            <a:extLst>
              <a:ext uri="{FF2B5EF4-FFF2-40B4-BE49-F238E27FC236}">
                <a16:creationId xmlns:a16="http://schemas.microsoft.com/office/drawing/2014/main" id="{3C074B2D-E0B9-5C6D-E13B-E64F4129D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DD4A9-DBA8-79A3-7AA0-AA6E4ACB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evals.datagrillen.com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5FCE4-20E5-2FDC-F3ED-D682EB74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solidFill>
                  <a:srgbClr val="FFFFFF"/>
                </a:solidFill>
              </a:rPr>
              <a:t>Hang on, there is one more thing:</a:t>
            </a:r>
          </a:p>
          <a:p>
            <a:pPr marL="0" indent="0" algn="ctr">
              <a:buNone/>
            </a:pPr>
            <a:r>
              <a:rPr lang="en-US" sz="3000" b="1" dirty="0">
                <a:solidFill>
                  <a:srgbClr val="FFFFFF"/>
                </a:solidFill>
              </a:rPr>
              <a:t>Please evaluate this session.</a:t>
            </a:r>
          </a:p>
        </p:txBody>
      </p:sp>
    </p:spTree>
    <p:extLst>
      <p:ext uri="{BB962C8B-B14F-4D97-AF65-F5344CB8AC3E}">
        <p14:creationId xmlns:p14="http://schemas.microsoft.com/office/powerpoint/2010/main" val="212736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3C509-F186-0839-9EA0-EEBA0B5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 dirty="0"/>
              <a:t>Smoking </a:t>
            </a:r>
            <a:r>
              <a:rPr lang="de-DE" dirty="0" err="1"/>
              <a:t>food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69901-8DDF-F8BB-F500-805ADDFF4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" r="-2" b="1994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2E041-0147-D314-C2C4-E2714BE8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Smoking </a:t>
            </a:r>
            <a:r>
              <a:rPr lang="en-US" sz="3000" dirty="0"/>
              <a:t>is the process of </a:t>
            </a:r>
            <a:r>
              <a:rPr lang="en-US" sz="3000" b="1" dirty="0"/>
              <a:t>flavoring</a:t>
            </a:r>
            <a:r>
              <a:rPr lang="en-US" sz="3000" dirty="0"/>
              <a:t>, </a:t>
            </a:r>
            <a:r>
              <a:rPr lang="en-US" sz="3000" b="1" dirty="0"/>
              <a:t>browning</a:t>
            </a:r>
            <a:r>
              <a:rPr lang="en-US" sz="3000" dirty="0"/>
              <a:t>, </a:t>
            </a:r>
            <a:r>
              <a:rPr lang="en-US" sz="3000" b="1" dirty="0"/>
              <a:t>cooking</a:t>
            </a:r>
            <a:r>
              <a:rPr lang="en-US" sz="3000" dirty="0"/>
              <a:t>, or </a:t>
            </a:r>
            <a:r>
              <a:rPr lang="en-US" sz="3000" b="1" dirty="0"/>
              <a:t>preserving </a:t>
            </a:r>
            <a:r>
              <a:rPr lang="en-US" sz="3000" dirty="0"/>
              <a:t>food by exposing it to </a:t>
            </a:r>
            <a:r>
              <a:rPr lang="en-US" sz="3000" b="1" dirty="0"/>
              <a:t>smoke</a:t>
            </a:r>
            <a:r>
              <a:rPr lang="en-US" sz="3000" dirty="0"/>
              <a:t> from burning or smoldering material, most often wood. </a:t>
            </a:r>
            <a:endParaRPr lang="en-DE" sz="3000" dirty="0"/>
          </a:p>
        </p:txBody>
      </p:sp>
    </p:spTree>
    <p:extLst>
      <p:ext uri="{BB962C8B-B14F-4D97-AF65-F5344CB8AC3E}">
        <p14:creationId xmlns:p14="http://schemas.microsoft.com/office/powerpoint/2010/main" val="1859651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2721-1039-F810-2E78-33E6232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Dr. Benjamin Kettner/ Ben (He/Him)</a:t>
            </a:r>
            <a:endParaRPr lang="en-D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C8C7-2BE6-05D8-FFB2-2EF7506B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498842"/>
            <a:ext cx="5119687" cy="3462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Passionate about</a:t>
            </a:r>
          </a:p>
          <a:p>
            <a:r>
              <a:rPr lang="en-US" sz="3000" dirty="0"/>
              <a:t>My daughter</a:t>
            </a:r>
          </a:p>
          <a:p>
            <a:r>
              <a:rPr lang="en-US" sz="3000" dirty="0"/>
              <a:t>Good food</a:t>
            </a:r>
          </a:p>
          <a:p>
            <a:r>
              <a:rPr lang="en-US" sz="3000" dirty="0"/>
              <a:t>IoT Projects</a:t>
            </a:r>
          </a:p>
          <a:p>
            <a:r>
              <a:rPr lang="en-US" sz="3000" dirty="0"/>
              <a:t>Metal music</a:t>
            </a:r>
          </a:p>
          <a:p>
            <a:pPr marL="0" indent="0">
              <a:buNone/>
            </a:pPr>
            <a:r>
              <a:rPr lang="en-US" sz="3000" dirty="0"/>
              <a:t>Data Platform MVP</a:t>
            </a:r>
          </a:p>
          <a:p>
            <a:pPr marL="0" indent="0">
              <a:buNone/>
            </a:pPr>
            <a:r>
              <a:rPr lang="en-US" sz="3000" dirty="0"/>
              <a:t>Co-Founder &amp; CTO ML!PA</a:t>
            </a:r>
            <a:endParaRPr lang="en-DE" sz="3000" dirty="0"/>
          </a:p>
        </p:txBody>
      </p:sp>
      <p:pic>
        <p:nvPicPr>
          <p:cNvPr id="7" name="Picture 6" descr="A tall tower with a pointy top&#10;&#10;Description automatically generated with low confidence">
            <a:extLst>
              <a:ext uri="{FF2B5EF4-FFF2-40B4-BE49-F238E27FC236}">
                <a16:creationId xmlns:a16="http://schemas.microsoft.com/office/drawing/2014/main" id="{D86F9C7B-B9A8-D5DD-1668-DF829C34E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r="3680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410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20B9-57F0-8838-DF67-5825C32E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43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 time!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89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raw meat on a wooden board&#10;&#10;Description automatically generated with low confidence">
            <a:extLst>
              <a:ext uri="{FF2B5EF4-FFF2-40B4-BE49-F238E27FC236}">
                <a16:creationId xmlns:a16="http://schemas.microsoft.com/office/drawing/2014/main" id="{ACF8B19B-CCEF-77AE-7F3C-8D7B29924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7" b="3372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114AF-A894-695A-0592-30190642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lIns="90000">
            <a:noAutofit/>
          </a:bodyPr>
          <a:lstStyle/>
          <a:p>
            <a:r>
              <a:rPr lang="de-DE" dirty="0"/>
              <a:t>1st </a:t>
            </a:r>
            <a:r>
              <a:rPr lang="de-DE" dirty="0" err="1"/>
              <a:t>ingredient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for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IoH</a:t>
            </a:r>
            <a:r>
              <a:rPr lang="de-DE" dirty="0"/>
              <a:t>: Smoke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709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00F380BA-9D09-79A5-1F8A-7941769E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F7CD9-1025-03AA-849C-8EA14945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Smoke comes from wood</a:t>
            </a:r>
            <a:endParaRPr lang="en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F0F95D-2FB0-A8EE-6F67-47EA504B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Different types of wood give different tastes.</a:t>
            </a:r>
          </a:p>
          <a:p>
            <a:pPr marL="0" indent="0">
              <a:buNone/>
            </a:pPr>
            <a:r>
              <a:rPr lang="en-US" sz="3000" b="1" dirty="0"/>
              <a:t>Oak</a:t>
            </a:r>
            <a:r>
              <a:rPr lang="en-US" sz="3000" dirty="0"/>
              <a:t>: medium to strong flavor</a:t>
            </a:r>
          </a:p>
          <a:p>
            <a:pPr marL="0" indent="0">
              <a:buNone/>
            </a:pPr>
            <a:r>
              <a:rPr lang="en-US" sz="3000" b="1" dirty="0"/>
              <a:t>Maple</a:t>
            </a:r>
            <a:r>
              <a:rPr lang="en-US" sz="3000" dirty="0"/>
              <a:t>: light and sweet flavor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4204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A33E6-11BB-97E2-E41F-59276C2C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smoking</a:t>
            </a:r>
            <a:endParaRPr lang="en-DE" dirty="0"/>
          </a:p>
        </p:txBody>
      </p:sp>
      <p:pic>
        <p:nvPicPr>
          <p:cNvPr id="5" name="Picture 4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09865291-8A9A-33C8-3255-17D2739FA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2" b="30912"/>
          <a:stretch/>
        </p:blipFill>
        <p:spPr>
          <a:xfrm>
            <a:off x="20" y="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4BA74-2091-A812-6C1E-618F1FCE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36" y="3887483"/>
            <a:ext cx="4067263" cy="245268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de-DE" sz="2400" b="1" dirty="0"/>
              <a:t>Cold </a:t>
            </a:r>
            <a:r>
              <a:rPr lang="de-DE" sz="2400" b="1" dirty="0" err="1"/>
              <a:t>smoking</a:t>
            </a:r>
            <a:r>
              <a:rPr lang="de-DE" sz="2400" b="1" dirty="0"/>
              <a:t>: </a:t>
            </a:r>
          </a:p>
          <a:p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smokes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food</a:t>
            </a:r>
            <a:r>
              <a:rPr lang="de-DE" sz="2400" dirty="0"/>
              <a:t> </a:t>
            </a:r>
          </a:p>
          <a:p>
            <a:r>
              <a:rPr lang="de-DE" sz="2400" dirty="0"/>
              <a:t>Low </a:t>
            </a:r>
            <a:r>
              <a:rPr lang="de-DE" sz="2400" dirty="0" err="1"/>
              <a:t>temperature</a:t>
            </a:r>
            <a:r>
              <a:rPr lang="de-DE" sz="2400" dirty="0"/>
              <a:t> (&lt; 25°C)</a:t>
            </a:r>
          </a:p>
          <a:p>
            <a:r>
              <a:rPr lang="de-DE" sz="2400" dirty="0" err="1"/>
              <a:t>Used</a:t>
            </a:r>
            <a:r>
              <a:rPr lang="de-DE" sz="2400" dirty="0"/>
              <a:t> for </a:t>
            </a:r>
            <a:r>
              <a:rPr lang="de-DE" sz="2400" dirty="0" err="1"/>
              <a:t>fish</a:t>
            </a:r>
            <a:r>
              <a:rPr lang="de-DE" sz="2400" dirty="0"/>
              <a:t>, </a:t>
            </a:r>
            <a:r>
              <a:rPr lang="de-DE" sz="2400" dirty="0" err="1"/>
              <a:t>bacon</a:t>
            </a:r>
            <a:r>
              <a:rPr lang="de-DE" sz="2400" dirty="0"/>
              <a:t> and </a:t>
            </a:r>
            <a:r>
              <a:rPr lang="de-DE" sz="2400" dirty="0" err="1"/>
              <a:t>ham</a:t>
            </a:r>
            <a:endParaRPr lang="de-DE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9454E2-391F-E8D2-7A1A-16F8A0D0F9BA}"/>
              </a:ext>
            </a:extLst>
          </p:cNvPr>
          <p:cNvSpPr txBox="1">
            <a:spLocks/>
          </p:cNvSpPr>
          <p:nvPr/>
        </p:nvSpPr>
        <p:spPr>
          <a:xfrm>
            <a:off x="7715892" y="3887483"/>
            <a:ext cx="4145903" cy="2452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Hot </a:t>
            </a:r>
            <a:r>
              <a:rPr lang="de-DE" sz="2400" b="1" dirty="0" err="1"/>
              <a:t>smoking</a:t>
            </a:r>
            <a:r>
              <a:rPr lang="de-DE" sz="2400" b="1" dirty="0"/>
              <a:t>: </a:t>
            </a:r>
          </a:p>
          <a:p>
            <a:r>
              <a:rPr lang="de-DE" sz="2400" dirty="0" err="1"/>
              <a:t>Smokes</a:t>
            </a:r>
            <a:r>
              <a:rPr lang="de-DE" sz="2400" dirty="0"/>
              <a:t> and </a:t>
            </a:r>
            <a:r>
              <a:rPr lang="de-DE" sz="2400" dirty="0" err="1"/>
              <a:t>cooks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food</a:t>
            </a:r>
            <a:r>
              <a:rPr lang="de-DE" sz="2400" dirty="0"/>
              <a:t>.</a:t>
            </a:r>
            <a:endParaRPr lang="en-DE" sz="2400" dirty="0"/>
          </a:p>
          <a:p>
            <a:r>
              <a:rPr lang="en-US" sz="2400" dirty="0"/>
              <a:t>Higher temperature (~120°C)</a:t>
            </a:r>
          </a:p>
          <a:p>
            <a:r>
              <a:rPr lang="en-US" sz="2400" dirty="0"/>
              <a:t>Used for spareribs, fish and pulled pork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114418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705</Words>
  <Application>Microsoft Office PowerPoint</Application>
  <PresentationFormat>Widescreen</PresentationFormat>
  <Paragraphs>138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Building the Internet of Hams</vt:lpstr>
      <vt:lpstr>2 Key learnings</vt:lpstr>
      <vt:lpstr>PowerPoint Presentation</vt:lpstr>
      <vt:lpstr>Smoking food</vt:lpstr>
      <vt:lpstr>Dr. Benjamin Kettner/ Ben (He/Him)</vt:lpstr>
      <vt:lpstr>Demo time!</vt:lpstr>
      <vt:lpstr>1st ingredient  for the IoH: Smoke</vt:lpstr>
      <vt:lpstr>Smoke comes from wood</vt:lpstr>
      <vt:lpstr>Different types of smoking</vt:lpstr>
      <vt:lpstr>IoT lesson 1</vt:lpstr>
      <vt:lpstr>Make sure your sensors match your environment</vt:lpstr>
      <vt:lpstr>Detour: Sensor design</vt:lpstr>
      <vt:lpstr>PowerPoint Presentation</vt:lpstr>
      <vt:lpstr>Tools for smoking</vt:lpstr>
      <vt:lpstr>Smoke gun</vt:lpstr>
      <vt:lpstr>Smokebox</vt:lpstr>
      <vt:lpstr>UDS</vt:lpstr>
      <vt:lpstr>Sideburner</vt:lpstr>
      <vt:lpstr>2nd ingredient  for the IoH:  Time</vt:lpstr>
      <vt:lpstr>Time matters</vt:lpstr>
      <vt:lpstr>What happens if timing is off?</vt:lpstr>
      <vt:lpstr>IoT lesson 2</vt:lpstr>
      <vt:lpstr>Consider sources of error</vt:lpstr>
      <vt:lpstr>Learned the hard way</vt:lpstr>
      <vt:lpstr>3rd ingredient  for the IoH: Seasoning</vt:lpstr>
      <vt:lpstr>What to add…</vt:lpstr>
      <vt:lpstr>4th ingredient  for the IoH:  Meat</vt:lpstr>
      <vt:lpstr>Fourth ingredient of IoH: Meat/Cheese/…</vt:lpstr>
      <vt:lpstr>Putting it together</vt:lpstr>
      <vt:lpstr>IoT lesson 3</vt:lpstr>
      <vt:lpstr>Architecture v1</vt:lpstr>
      <vt:lpstr>Architecture v2</vt:lpstr>
      <vt:lpstr>Storage patterns</vt:lpstr>
      <vt:lpstr>Hardware setup</vt:lpstr>
      <vt:lpstr>Enviro+ Shield gas sensor</vt:lpstr>
      <vt:lpstr>Results</vt:lpstr>
      <vt:lpstr>IoT lesson 4</vt:lpstr>
      <vt:lpstr>What do you need for successful IoT?</vt:lpstr>
      <vt:lpstr>evals.datagrillen.com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Internet of Hams</dc:title>
  <dc:creator>Benjamin Kettner</dc:creator>
  <cp:lastModifiedBy>Benjamin Kettner</cp:lastModifiedBy>
  <cp:revision>10</cp:revision>
  <dcterms:created xsi:type="dcterms:W3CDTF">2022-05-31T20:45:57Z</dcterms:created>
  <dcterms:modified xsi:type="dcterms:W3CDTF">2022-06-03T07:10:28Z</dcterms:modified>
</cp:coreProperties>
</file>